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  <p:sldMasterId id="2147483695" r:id="rId2"/>
    <p:sldMasterId id="2147483696" r:id="rId3"/>
    <p:sldMasterId id="2147483697" r:id="rId4"/>
  </p:sldMasterIdLst>
  <p:notesMasterIdLst>
    <p:notesMasterId r:id="rId6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Catamaran" panose="020B0604020202020204" charset="0"/>
      <p:regular r:id="rId74"/>
      <p:bold r:id="rId75"/>
    </p:embeddedFont>
    <p:embeddedFont>
      <p:font typeface="Catamaran ExtraBold" panose="020B0604020202020204" charset="0"/>
      <p:bold r:id="rId76"/>
    </p:embeddedFont>
    <p:embeddedFont>
      <p:font typeface="Catamaran Light" panose="020B0604020202020204" charset="0"/>
      <p:regular r:id="rId77"/>
      <p:bold r:id="rId78"/>
    </p:embeddedFont>
    <p:embeddedFont>
      <p:font typeface="Maven Pro" panose="020B0604020202020204" charset="0"/>
      <p:regular r:id="rId79"/>
      <p:bold r:id="rId80"/>
    </p:embeddedFont>
    <p:embeddedFont>
      <p:font typeface="Nunito" pitchFamily="2" charset="0"/>
      <p:regular r:id="rId81"/>
      <p:bold r:id="rId82"/>
      <p:italic r:id="rId83"/>
      <p:boldItalic r:id="rId84"/>
    </p:embeddedFont>
    <p:embeddedFont>
      <p:font typeface="Titillium Web" panose="00000500000000000000" pitchFamily="2" charset="0"/>
      <p:regular r:id="rId85"/>
      <p:bold r:id="rId86"/>
      <p:italic r:id="rId87"/>
      <p:boldItalic r:id="rId88"/>
    </p:embeddedFont>
    <p:embeddedFont>
      <p:font typeface="Titillium Web ExtraLight" panose="00000300000000000000" pitchFamily="2" charset="0"/>
      <p:regular r:id="rId89"/>
      <p:bold r:id="rId90"/>
      <p:italic r:id="rId91"/>
      <p:boldItalic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5.fntdata"/><Relationship Id="rId89" Type="http://schemas.openxmlformats.org/officeDocument/2006/relationships/font" Target="fonts/font20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1.xml"/><Relationship Id="rId90" Type="http://schemas.openxmlformats.org/officeDocument/2006/relationships/font" Target="fonts/font21.fntdata"/><Relationship Id="rId95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font" Target="fonts/font19.fntdata"/><Relationship Id="rId91" Type="http://schemas.openxmlformats.org/officeDocument/2006/relationships/font" Target="fonts/font22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7.fntdata"/><Relationship Id="rId7" Type="http://schemas.openxmlformats.org/officeDocument/2006/relationships/slide" Target="slides/slide3.xml"/><Relationship Id="rId71" Type="http://schemas.openxmlformats.org/officeDocument/2006/relationships/font" Target="fonts/font2.fntdata"/><Relationship Id="rId92" Type="http://schemas.openxmlformats.org/officeDocument/2006/relationships/font" Target="fonts/font2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8.fntdata"/><Relationship Id="rId61" Type="http://schemas.openxmlformats.org/officeDocument/2006/relationships/slide" Target="slides/slide57.xml"/><Relationship Id="rId82" Type="http://schemas.openxmlformats.org/officeDocument/2006/relationships/font" Target="fonts/font13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13207a890c2_0_3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13207a890c2_0_3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13207a890c2_0_7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13207a890c2_0_7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13207a890c2_0_7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13207a890c2_0_7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13207a890c2_0_8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13207a890c2_0_8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13207a890c2_0_8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13207a890c2_0_8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13207a890c2_0_11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13207a890c2_0_11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13207a890c2_0_9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13207a890c2_0_9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13207a890c2_0_1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13207a890c2_0_1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13207a890c2_0_10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13207a890c2_0_10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13207a890c2_0_10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13207a890c2_0_10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13207a890c2_0_10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13207a890c2_0_10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13207a890c2_0_2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13207a890c2_0_2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13207a890c2_0_11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13207a890c2_0_11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13207a890c2_0_10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13207a890c2_0_10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13207a890c2_0_10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13207a890c2_0_10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3207a890c2_0_10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13207a890c2_0_10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13207a890c2_0_10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13207a890c2_0_10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13207a890c2_0_10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13207a890c2_0_10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3207a890c2_0_11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13207a890c2_0_11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13207a890c2_0_11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13207a890c2_0_11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13207a890c2_0_10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13207a890c2_0_10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13207a890c2_0_10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13207a890c2_0_10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13207a890c2_0_4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13207a890c2_0_4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13207a890c2_0_10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13207a890c2_0_10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13207a890c2_0_11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13207a890c2_0_11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13207a890c2_0_10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13207a890c2_0_10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13207a890c2_0_10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13207a890c2_0_10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1322aec09b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1322aec09b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1322aec09b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1322aec09b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1322aec09b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1322aec09b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13207a890c2_0_10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13207a890c2_0_10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13207a890c2_0_10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13207a890c2_0_10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13207a890c2_0_10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13207a890c2_0_10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3207a890c2_0_4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3207a890c2_0_4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13207a890c2_0_12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Google Shape;1641;g13207a890c2_0_12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13207a890c2_0_10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13207a890c2_0_10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13207a890c2_0_10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13207a890c2_0_10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13207a890c2_0_10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13207a890c2_0_10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3207a890c2_0_10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3207a890c2_0_10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13207a890c2_0_10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0" name="Google Shape;1680;g13207a890c2_0_10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13207a890c2_0_10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13207a890c2_0_10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13207a890c2_0_10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13207a890c2_0_10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13207a890c2_0_10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13207a890c2_0_10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13207a890c2_0_10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13207a890c2_0_10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13207a890c2_0_5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13207a890c2_0_5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13207a890c2_0_10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13207a890c2_0_10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3207a890c2_0_10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3207a890c2_0_10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13207a890c2_0_10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" name="Google Shape;1735;g13207a890c2_0_10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1322aec09b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1322aec09b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13207a890c2_0_10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13207a890c2_0_10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3207a890c2_0_10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3207a890c2_0_10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13207a890c2_0_10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13207a890c2_0_10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13207a890c2_0_10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13207a890c2_0_10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13207a890c2_0_10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13207a890c2_0_10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13207a890c2_0_10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13207a890c2_0_10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13207a890c2_0_5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13207a890c2_0_5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13207a890c2_0_10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Google Shape;1794;g13207a890c2_0_10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13207a890c2_0_10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13207a890c2_0_10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13207a890c2_0_10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13207a890c2_0_10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13207a890c2_0_10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13207a890c2_0_10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1322aec09bc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1322aec09bc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13207a890c2_0_6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13207a890c2_0_6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13207a890c2_0_6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13207a890c2_0_6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13207a890c2_0_6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13207a890c2_0_6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2" name="Google Shape;52;p1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53" name="Google Shape;53;p1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1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87" name="Google Shape;87;p1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3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61" name="Google Shape;161;p15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62" name="Google Shape;162;p15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15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96" name="Google Shape;196;p15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15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465573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16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266" name="Google Shape;266;p16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267" name="Google Shape;267;p16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6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301" name="Google Shape;301;p16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7"/>
          <p:cNvSpPr/>
          <p:nvPr/>
        </p:nvSpPr>
        <p:spPr>
          <a:xfrm rot="10800000" flipH="1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7"/>
          <p:cNvSpPr txBox="1">
            <a:spLocks noGrp="1"/>
          </p:cNvSpPr>
          <p:nvPr>
            <p:ph type="body" idx="1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L="4114800" lvl="8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370" name="Google Shape;370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371" name="Google Shape;371;p17"/>
          <p:cNvSpPr/>
          <p:nvPr/>
        </p:nvSpPr>
        <p:spPr>
          <a:xfrm>
            <a:off x="0" y="4011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8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grpSp>
        <p:nvGrpSpPr>
          <p:cNvPr id="375" name="Google Shape;375;p18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76" name="Google Shape;376;p18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18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410" name="Google Shape;410;p18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8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8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8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8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8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8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8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8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8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8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8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8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8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8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8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8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8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8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8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8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8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8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8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18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8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18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9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482" name="Google Shape;482;p19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3" name="Google Shape;483;p19"/>
          <p:cNvSpPr txBox="1">
            <a:spLocks noGrp="1"/>
          </p:cNvSpPr>
          <p:nvPr>
            <p:ph type="body" idx="1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0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20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487" name="Google Shape;487;p20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0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0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20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521" name="Google Shape;521;p20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Google Shape;587;p20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0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20"/>
          <p:cNvSpPr txBox="1">
            <a:spLocks noGrp="1"/>
          </p:cNvSpPr>
          <p:nvPr>
            <p:ph type="body" idx="1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90" name="Google Shape;590;p20"/>
          <p:cNvSpPr txBox="1">
            <a:spLocks noGrp="1"/>
          </p:cNvSpPr>
          <p:nvPr>
            <p:ph type="body" idx="2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91" name="Google Shape;591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1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" name="Google Shape;594;p21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595" name="Google Shape;595;p21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21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629" name="Google Shape;629;p21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1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1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1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1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1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1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1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1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1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1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1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1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1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1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1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1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1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1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1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1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1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1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1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1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1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1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1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1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1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1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1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1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1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1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" name="Google Shape;695;p21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21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21"/>
          <p:cNvSpPr txBox="1">
            <a:spLocks noGrp="1"/>
          </p:cNvSpPr>
          <p:nvPr>
            <p:ph type="body" idx="1"/>
          </p:nvPr>
        </p:nvSpPr>
        <p:spPr>
          <a:xfrm>
            <a:off x="739675" y="1235873"/>
            <a:ext cx="2477400" cy="28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98" name="Google Shape;698;p21"/>
          <p:cNvSpPr txBox="1">
            <a:spLocks noGrp="1"/>
          </p:cNvSpPr>
          <p:nvPr>
            <p:ph type="body" idx="2"/>
          </p:nvPr>
        </p:nvSpPr>
        <p:spPr>
          <a:xfrm>
            <a:off x="3344038" y="1235873"/>
            <a:ext cx="2477400" cy="28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99" name="Google Shape;699;p21"/>
          <p:cNvSpPr txBox="1">
            <a:spLocks noGrp="1"/>
          </p:cNvSpPr>
          <p:nvPr>
            <p:ph type="body" idx="3"/>
          </p:nvPr>
        </p:nvSpPr>
        <p:spPr>
          <a:xfrm>
            <a:off x="5948402" y="1235873"/>
            <a:ext cx="2477400" cy="28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700" name="Google Shape;700;p2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2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22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704" name="Google Shape;704;p2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22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738" name="Google Shape;738;p2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" name="Google Shape;804;p22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2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2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graph">
  <p:cSld name="TITLE_ONLY_1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23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3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23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24"/>
          <p:cNvSpPr/>
          <p:nvPr/>
        </p:nvSpPr>
        <p:spPr>
          <a:xfrm>
            <a:off x="-25" y="4329000"/>
            <a:ext cx="9144000" cy="814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24"/>
          <p:cNvSpPr txBox="1">
            <a:spLocks noGrp="1"/>
          </p:cNvSpPr>
          <p:nvPr>
            <p:ph type="body" idx="1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814" name="Google Shape;814;p2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">
  <p:cSld name="BLANK_2"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2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grpSp>
        <p:nvGrpSpPr>
          <p:cNvPr id="819" name="Google Shape;819;p26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820" name="Google Shape;820;p26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6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6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6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6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6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6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6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6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26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854" name="Google Shape;854;p26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6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6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6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6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6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6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6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6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6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6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6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6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6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6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6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6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6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6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6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6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6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6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6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6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6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6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6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6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6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6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6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6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6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6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6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6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6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6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6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6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6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6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6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6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6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6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6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6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6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6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0" name="Google Shape;920;p26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rame">
  <p:cSld name="BLANK_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7"/>
          <p:cNvSpPr/>
          <p:nvPr/>
        </p:nvSpPr>
        <p:spPr>
          <a:xfrm>
            <a:off x="-175" y="0"/>
            <a:ext cx="9144000" cy="5143500"/>
          </a:xfrm>
          <a:prstGeom prst="frame">
            <a:avLst>
              <a:gd name="adj1" fmla="val 5397"/>
            </a:avLst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2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9" name="Google Shape;929;p29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930" name="Google Shape;930;p29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31" name="Google Shape;931;p29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32" name="Google Shape;932;p29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33" name="Google Shape;933;p29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34" name="Google Shape;934;p29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35" name="Google Shape;935;p29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36" name="Google Shape;936;p29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37" name="Google Shape;937;p29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38" name="Google Shape;938;p29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39" name="Google Shape;939;p29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40" name="Google Shape;940;p29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41" name="Google Shape;941;p29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42" name="Google Shape;942;p29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43" name="Google Shape;943;p29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44" name="Google Shape;944;p29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45" name="Google Shape;945;p29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47" name="Google Shape;947;p29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48" name="Google Shape;948;p29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949" name="Google Shape;949;p29"/>
          <p:cNvSpPr txBox="1">
            <a:spLocks noGrp="1"/>
          </p:cNvSpPr>
          <p:nvPr>
            <p:ph type="ctrTitle"/>
          </p:nvPr>
        </p:nvSpPr>
        <p:spPr>
          <a:xfrm>
            <a:off x="702900" y="3250075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1" name="Google Shape;951;p30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952" name="Google Shape;952;p30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53" name="Google Shape;953;p30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54" name="Google Shape;954;p30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70" name="Google Shape;970;p30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971" name="Google Shape;971;p30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2" name="Google Shape;972;p30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1"/>
        </a:solidFill>
        <a:effectLst/>
      </p:bgPr>
    </p:bg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1"/>
          <p:cNvSpPr/>
          <p:nvPr/>
        </p:nvSpPr>
        <p:spPr>
          <a:xfrm>
            <a:off x="2500800" y="285475"/>
            <a:ext cx="4142388" cy="4572547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4F0089">
              <a:alpha val="150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975" name="Google Shape;975;p31"/>
          <p:cNvSpPr/>
          <p:nvPr/>
        </p:nvSpPr>
        <p:spPr>
          <a:xfrm>
            <a:off x="4239143" y="104898"/>
            <a:ext cx="665704" cy="734888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976" name="Google Shape;976;p31"/>
          <p:cNvSpPr txBox="1">
            <a:spLocks noGrp="1"/>
          </p:cNvSpPr>
          <p:nvPr>
            <p:ph type="body" idx="1"/>
          </p:nvPr>
        </p:nvSpPr>
        <p:spPr>
          <a:xfrm>
            <a:off x="2753950" y="839775"/>
            <a:ext cx="3636000" cy="36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⬢"/>
              <a:defRPr i="1"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⬡"/>
              <a:defRPr i="1"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⬡"/>
              <a:defRPr i="1">
                <a:solidFill>
                  <a:schemeClr val="lt1"/>
                </a:solidFill>
              </a:defRPr>
            </a:lvl3pPr>
            <a:lvl4pPr marL="1828800" lvl="3" indent="-3810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i="1">
                <a:solidFill>
                  <a:schemeClr val="lt1"/>
                </a:solidFill>
              </a:defRPr>
            </a:lvl4pPr>
            <a:lvl5pPr marL="2286000" lvl="4" indent="-3810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i="1">
                <a:solidFill>
                  <a:schemeClr val="lt1"/>
                </a:solidFill>
              </a:defRPr>
            </a:lvl5pPr>
            <a:lvl6pPr marL="2743200" lvl="5" indent="-3810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i="1">
                <a:solidFill>
                  <a:schemeClr val="lt1"/>
                </a:solidFill>
              </a:defRPr>
            </a:lvl6pPr>
            <a:lvl7pPr marL="3200400" lvl="6" indent="-3810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i="1">
                <a:solidFill>
                  <a:schemeClr val="lt1"/>
                </a:solidFill>
              </a:defRPr>
            </a:lvl7pPr>
            <a:lvl8pPr marL="3657600" lvl="7" indent="-3810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i="1">
                <a:solidFill>
                  <a:schemeClr val="lt1"/>
                </a:solidFill>
              </a:defRPr>
            </a:lvl8pPr>
            <a:lvl9pPr marL="4114800" lvl="8" indent="-3810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400"/>
              <a:buChar char="■"/>
              <a:defRPr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7" name="Google Shape;977;p31"/>
          <p:cNvSpPr txBox="1"/>
          <p:nvPr/>
        </p:nvSpPr>
        <p:spPr>
          <a:xfrm>
            <a:off x="3593400" y="38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“</a:t>
            </a:r>
            <a:endParaRPr sz="96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78" name="Google Shape;978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979" name="Google Shape;979;p31"/>
          <p:cNvSpPr/>
          <p:nvPr/>
        </p:nvSpPr>
        <p:spPr>
          <a:xfrm rot="10800000">
            <a:off x="6914577" y="-3"/>
            <a:ext cx="2002536" cy="734878"/>
          </a:xfrm>
          <a:custGeom>
            <a:avLst/>
            <a:gdLst/>
            <a:ahLst/>
            <a:cxnLst/>
            <a:rect l="l" t="t" r="r" b="b"/>
            <a:pathLst>
              <a:path w="21600" h="21175" extrusionOk="0">
                <a:moveTo>
                  <a:pt x="21600" y="21175"/>
                </a:moveTo>
                <a:lnTo>
                  <a:pt x="21600" y="20652"/>
                </a:lnTo>
                <a:cubicBezTo>
                  <a:pt x="21600" y="17251"/>
                  <a:pt x="20920" y="14109"/>
                  <a:pt x="19815" y="12409"/>
                </a:cubicBezTo>
                <a:lnTo>
                  <a:pt x="12585" y="1274"/>
                </a:lnTo>
                <a:cubicBezTo>
                  <a:pt x="11480" y="-425"/>
                  <a:pt x="10120" y="-425"/>
                  <a:pt x="9015" y="1274"/>
                </a:cubicBezTo>
                <a:lnTo>
                  <a:pt x="1785" y="12409"/>
                </a:lnTo>
                <a:cubicBezTo>
                  <a:pt x="680" y="14108"/>
                  <a:pt x="0" y="17251"/>
                  <a:pt x="0" y="20652"/>
                </a:cubicBezTo>
                <a:lnTo>
                  <a:pt x="0" y="21175"/>
                </a:ln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980" name="Google Shape;980;p31"/>
          <p:cNvSpPr/>
          <p:nvPr/>
        </p:nvSpPr>
        <p:spPr>
          <a:xfrm rot="10800000">
            <a:off x="2189989" y="-3"/>
            <a:ext cx="2002536" cy="734878"/>
          </a:xfrm>
          <a:custGeom>
            <a:avLst/>
            <a:gdLst/>
            <a:ahLst/>
            <a:cxnLst/>
            <a:rect l="l" t="t" r="r" b="b"/>
            <a:pathLst>
              <a:path w="21600" h="21175" extrusionOk="0">
                <a:moveTo>
                  <a:pt x="21600" y="21175"/>
                </a:moveTo>
                <a:lnTo>
                  <a:pt x="21600" y="20652"/>
                </a:lnTo>
                <a:cubicBezTo>
                  <a:pt x="21600" y="17251"/>
                  <a:pt x="20920" y="14109"/>
                  <a:pt x="19815" y="12409"/>
                </a:cubicBezTo>
                <a:lnTo>
                  <a:pt x="12585" y="1274"/>
                </a:lnTo>
                <a:cubicBezTo>
                  <a:pt x="11480" y="-425"/>
                  <a:pt x="10120" y="-425"/>
                  <a:pt x="9015" y="1274"/>
                </a:cubicBezTo>
                <a:lnTo>
                  <a:pt x="1785" y="12409"/>
                </a:lnTo>
                <a:cubicBezTo>
                  <a:pt x="680" y="14108"/>
                  <a:pt x="0" y="17251"/>
                  <a:pt x="0" y="20652"/>
                </a:cubicBezTo>
                <a:lnTo>
                  <a:pt x="0" y="21175"/>
                </a:ln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981" name="Google Shape;981;p31"/>
          <p:cNvSpPr/>
          <p:nvPr/>
        </p:nvSpPr>
        <p:spPr>
          <a:xfrm>
            <a:off x="1609650" y="4039228"/>
            <a:ext cx="2001186" cy="1104224"/>
          </a:xfrm>
          <a:custGeom>
            <a:avLst/>
            <a:gdLst/>
            <a:ahLst/>
            <a:cxnLst/>
            <a:rect l="l" t="t" r="r" b="b"/>
            <a:pathLst>
              <a:path w="21600" h="21315" extrusionOk="0">
                <a:moveTo>
                  <a:pt x="21600" y="21315"/>
                </a:moveTo>
                <a:lnTo>
                  <a:pt x="21600" y="13849"/>
                </a:lnTo>
                <a:cubicBezTo>
                  <a:pt x="21600" y="11569"/>
                  <a:pt x="20920" y="9461"/>
                  <a:pt x="19816" y="8321"/>
                </a:cubicBezTo>
                <a:lnTo>
                  <a:pt x="12585" y="855"/>
                </a:lnTo>
                <a:cubicBezTo>
                  <a:pt x="11480" y="-285"/>
                  <a:pt x="10120" y="-285"/>
                  <a:pt x="9015" y="855"/>
                </a:cubicBezTo>
                <a:lnTo>
                  <a:pt x="1785" y="8321"/>
                </a:lnTo>
                <a:cubicBezTo>
                  <a:pt x="680" y="9461"/>
                  <a:pt x="0" y="11569"/>
                  <a:pt x="0" y="13849"/>
                </a:cubicBezTo>
                <a:lnTo>
                  <a:pt x="0" y="21315"/>
                </a:ln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982" name="Google Shape;982;p31"/>
          <p:cNvSpPr/>
          <p:nvPr/>
        </p:nvSpPr>
        <p:spPr>
          <a:xfrm>
            <a:off x="7591188" y="4039228"/>
            <a:ext cx="2001186" cy="1104224"/>
          </a:xfrm>
          <a:custGeom>
            <a:avLst/>
            <a:gdLst/>
            <a:ahLst/>
            <a:cxnLst/>
            <a:rect l="l" t="t" r="r" b="b"/>
            <a:pathLst>
              <a:path w="21600" h="21315" extrusionOk="0">
                <a:moveTo>
                  <a:pt x="21600" y="21315"/>
                </a:moveTo>
                <a:lnTo>
                  <a:pt x="21600" y="13849"/>
                </a:lnTo>
                <a:cubicBezTo>
                  <a:pt x="21600" y="11569"/>
                  <a:pt x="20920" y="9461"/>
                  <a:pt x="19816" y="8321"/>
                </a:cubicBezTo>
                <a:lnTo>
                  <a:pt x="12585" y="855"/>
                </a:lnTo>
                <a:cubicBezTo>
                  <a:pt x="11480" y="-285"/>
                  <a:pt x="10120" y="-285"/>
                  <a:pt x="9015" y="855"/>
                </a:cubicBezTo>
                <a:lnTo>
                  <a:pt x="1785" y="8321"/>
                </a:lnTo>
                <a:cubicBezTo>
                  <a:pt x="680" y="9461"/>
                  <a:pt x="0" y="11569"/>
                  <a:pt x="0" y="13849"/>
                </a:cubicBezTo>
                <a:lnTo>
                  <a:pt x="0" y="21315"/>
                </a:ln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983" name="Google Shape;983;p31"/>
          <p:cNvSpPr/>
          <p:nvPr/>
        </p:nvSpPr>
        <p:spPr>
          <a:xfrm>
            <a:off x="875251" y="3108746"/>
            <a:ext cx="1238537" cy="1367251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984" name="Google Shape;984;p31"/>
          <p:cNvSpPr/>
          <p:nvPr/>
        </p:nvSpPr>
        <p:spPr>
          <a:xfrm>
            <a:off x="6750099" y="2565690"/>
            <a:ext cx="1670713" cy="184417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985" name="Google Shape;985;p31"/>
          <p:cNvSpPr/>
          <p:nvPr/>
        </p:nvSpPr>
        <p:spPr>
          <a:xfrm>
            <a:off x="8078502" y="1646297"/>
            <a:ext cx="1238537" cy="1367197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986" name="Google Shape;986;p31"/>
          <p:cNvSpPr/>
          <p:nvPr/>
        </p:nvSpPr>
        <p:spPr>
          <a:xfrm>
            <a:off x="-276225" y="372088"/>
            <a:ext cx="2001163" cy="2208980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987" name="Google Shape;987;p31"/>
          <p:cNvSpPr/>
          <p:nvPr/>
        </p:nvSpPr>
        <p:spPr>
          <a:xfrm>
            <a:off x="6750100" y="993931"/>
            <a:ext cx="874503" cy="965303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988" name="Google Shape;988;p31"/>
          <p:cNvSpPr/>
          <p:nvPr/>
        </p:nvSpPr>
        <p:spPr>
          <a:xfrm>
            <a:off x="-211075" y="4039231"/>
            <a:ext cx="874503" cy="965303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2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991" name="Google Shape;991;p32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992" name="Google Shape;992;p32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95" name="Google Shape;995;p32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98" name="Google Shape;998;p32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99" name="Google Shape;999;p32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00" name="Google Shape;1000;p32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003" name="Google Shape;1003;p32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32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05" name="Google Shape;1005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1008" name="Google Shape;1008;p33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1009" name="Google Shape;1009;p33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10" name="Google Shape;1010;p33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11" name="Google Shape;1011;p33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12" name="Google Shape;1012;p33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13" name="Google Shape;1013;p33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14" name="Google Shape;1014;p33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15" name="Google Shape;1015;p33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16" name="Google Shape;1016;p33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17" name="Google Shape;1017;p33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18" name="Google Shape;1018;p33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19" name="Google Shape;1019;p33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020" name="Google Shape;1020;p3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21" name="Google Shape;1021;p33"/>
          <p:cNvSpPr txBox="1">
            <a:spLocks noGrp="1"/>
          </p:cNvSpPr>
          <p:nvPr>
            <p:ph type="body" idx="1"/>
          </p:nvPr>
        </p:nvSpPr>
        <p:spPr>
          <a:xfrm>
            <a:off x="779075" y="1503550"/>
            <a:ext cx="28083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0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22" name="Google Shape;1022;p33"/>
          <p:cNvSpPr txBox="1">
            <a:spLocks noGrp="1"/>
          </p:cNvSpPr>
          <p:nvPr>
            <p:ph type="body" idx="2"/>
          </p:nvPr>
        </p:nvSpPr>
        <p:spPr>
          <a:xfrm>
            <a:off x="3981304" y="1503550"/>
            <a:ext cx="28083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0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23" name="Google Shape;1023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4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1026" name="Google Shape;1026;p34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1027" name="Google Shape;1027;p34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30" name="Google Shape;1030;p34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35" name="Google Shape;1035;p34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038" name="Google Shape;1038;p34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6771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9" name="Google Shape;1039;p34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20799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18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40" name="Google Shape;1040;p34"/>
          <p:cNvSpPr txBox="1">
            <a:spLocks noGrp="1"/>
          </p:cNvSpPr>
          <p:nvPr>
            <p:ph type="body" idx="2"/>
          </p:nvPr>
        </p:nvSpPr>
        <p:spPr>
          <a:xfrm>
            <a:off x="3077669" y="1503550"/>
            <a:ext cx="20799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18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41" name="Google Shape;1041;p34"/>
          <p:cNvSpPr txBox="1">
            <a:spLocks noGrp="1"/>
          </p:cNvSpPr>
          <p:nvPr>
            <p:ph type="body" idx="3"/>
          </p:nvPr>
        </p:nvSpPr>
        <p:spPr>
          <a:xfrm>
            <a:off x="5376238" y="1503550"/>
            <a:ext cx="20799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18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42" name="Google Shape;1042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5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1045" name="Google Shape;1045;p35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1046" name="Google Shape;1046;p35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49" name="Google Shape;1049;p35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54" name="Google Shape;1054;p35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057" name="Google Shape;1057;p35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0" name="Google Shape;1060;p36"/>
          <p:cNvGrpSpPr/>
          <p:nvPr/>
        </p:nvGrpSpPr>
        <p:grpSpPr>
          <a:xfrm>
            <a:off x="-981075" y="-3"/>
            <a:ext cx="11516344" cy="5143455"/>
            <a:chOff x="-981075" y="-3"/>
            <a:chExt cx="11516344" cy="5143455"/>
          </a:xfrm>
        </p:grpSpPr>
        <p:sp>
          <p:nvSpPr>
            <p:cNvPr id="1061" name="Google Shape;1061;p36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62" name="Google Shape;1062;p36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63" name="Google Shape;1063;p36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64" name="Google Shape;1064;p36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65" name="Google Shape;1065;p36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66" name="Google Shape;1066;p36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67" name="Google Shape;1067;p36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68" name="Google Shape;1068;p36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69" name="Google Shape;1069;p36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70" name="Google Shape;1070;p36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71" name="Google Shape;1071;p36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72" name="Google Shape;1072;p36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073" name="Google Shape;1073;p36"/>
          <p:cNvSpPr txBox="1">
            <a:spLocks noGrp="1"/>
          </p:cNvSpPr>
          <p:nvPr>
            <p:ph type="body" idx="1"/>
          </p:nvPr>
        </p:nvSpPr>
        <p:spPr>
          <a:xfrm>
            <a:off x="855300" y="4330100"/>
            <a:ext cx="7433400" cy="28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074" name="Google Shape;1074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075" name="Google Shape;1075;p36"/>
          <p:cNvSpPr/>
          <p:nvPr/>
        </p:nvSpPr>
        <p:spPr>
          <a:xfrm>
            <a:off x="4259988" y="4686556"/>
            <a:ext cx="624024" cy="456891"/>
          </a:xfrm>
          <a:custGeom>
            <a:avLst/>
            <a:gdLst/>
            <a:ahLst/>
            <a:cxnLst/>
            <a:rect l="l" t="t" r="r" b="b"/>
            <a:pathLst>
              <a:path w="21600" h="21385" extrusionOk="0">
                <a:moveTo>
                  <a:pt x="21600" y="21385"/>
                </a:moveTo>
                <a:lnTo>
                  <a:pt x="21600" y="10472"/>
                </a:lnTo>
                <a:cubicBezTo>
                  <a:pt x="21600" y="8748"/>
                  <a:pt x="20920" y="7155"/>
                  <a:pt x="19816" y="6292"/>
                </a:cubicBezTo>
                <a:lnTo>
                  <a:pt x="12585" y="647"/>
                </a:lnTo>
                <a:cubicBezTo>
                  <a:pt x="11480" y="-215"/>
                  <a:pt x="10120" y="-215"/>
                  <a:pt x="9015" y="647"/>
                </a:cubicBezTo>
                <a:lnTo>
                  <a:pt x="1785" y="6292"/>
                </a:lnTo>
                <a:cubicBezTo>
                  <a:pt x="680" y="7154"/>
                  <a:pt x="0" y="8748"/>
                  <a:pt x="0" y="10472"/>
                </a:cubicBezTo>
                <a:lnTo>
                  <a:pt x="0" y="213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oogle Shape;1077;p37"/>
          <p:cNvGrpSpPr/>
          <p:nvPr/>
        </p:nvGrpSpPr>
        <p:grpSpPr>
          <a:xfrm>
            <a:off x="-981075" y="-3"/>
            <a:ext cx="11516344" cy="5143455"/>
            <a:chOff x="-981075" y="-3"/>
            <a:chExt cx="11516344" cy="5143455"/>
          </a:xfrm>
        </p:grpSpPr>
        <p:sp>
          <p:nvSpPr>
            <p:cNvPr id="1078" name="Google Shape;1078;p37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79" name="Google Shape;1079;p37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80" name="Google Shape;1080;p37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81" name="Google Shape;1081;p37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87" name="Google Shape;1087;p37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88" name="Google Shape;1088;p37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89" name="Google Shape;1089;p37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090" name="Google Shape;1090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solidFill>
          <a:schemeClr val="accent1"/>
        </a:solidFill>
        <a:effectLst/>
      </p:bgPr>
    </p:bg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grpSp>
        <p:nvGrpSpPr>
          <p:cNvPr id="1093" name="Google Shape;1093;p38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094" name="Google Shape;1094;p38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95" name="Google Shape;1095;p38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96" name="Google Shape;1096;p38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97" name="Google Shape;1097;p38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99" name="Google Shape;1099;p38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00" name="Google Shape;1100;p38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02" name="Google Shape;1102;p38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03" name="Google Shape;1103;p38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04" name="Google Shape;1104;p38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05" name="Google Shape;1105;p38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06" name="Google Shape;1106;p38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07" name="Google Shape;1107;p38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08" name="Google Shape;1108;p38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09" name="Google Shape;1109;p38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10" name="Google Shape;1110;p38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11" name="Google Shape;1111;p38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12" name="Google Shape;1112;p38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8" name="Google Shape;1118;p4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19" name="Google Shape;1119;p40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120" name="Google Shape;1120;p40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0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2" name="Google Shape;1122;p40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123" name="Google Shape;1123;p40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0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0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6" name="Google Shape;1126;p40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127" name="Google Shape;1127;p40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0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0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40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1" name="Google Shape;1131;p40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1132" name="Google Shape;1132;p40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0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0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0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0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7" name="Google Shape;1137;p40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1138" name="Google Shape;1138;p4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0" name="Google Shape;1140;p40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1141" name="Google Shape;1141;p40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0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0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4" name="Google Shape;1144;p40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5" name="Google Shape;1145;p40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1146" name="Google Shape;1146;p40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0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8" name="Google Shape;1148;p40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4" name="Google Shape;1154;p40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5" name="Google Shape;1155;p40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6" name="Google Shape;1156;p4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41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1159" name="Google Shape;1159;p41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1160" name="Google Shape;1160;p41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41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2" name="Google Shape;1162;p41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163" name="Google Shape;1163;p41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41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41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6" name="Google Shape;1166;p41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167" name="Google Shape;1167;p41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41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41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41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1" name="Google Shape;1171;p41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1172" name="Google Shape;1172;p41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173" name="Google Shape;1173;p41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41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5" name="Google Shape;1175;p41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176" name="Google Shape;1176;p41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41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41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9" name="Google Shape;1179;p41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180" name="Google Shape;1180;p41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41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41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41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4" name="Google Shape;1184;p41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185" name="Google Shape;1185;p41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41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1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1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0" name="Google Shape;1190;p41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1" name="Google Shape;1191;p4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3" name="Google Shape;1193;p4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194" name="Google Shape;1194;p4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6" name="Google Shape;1196;p4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7" name="Google Shape;1197;p42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98" name="Google Shape;1198;p4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0" name="Google Shape;1200;p4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01" name="Google Shape;1201;p4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3" name="Google Shape;1203;p4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4" name="Google Shape;1204;p43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05" name="Google Shape;1205;p43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06" name="Google Shape;1206;p4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" name="Google Shape;1208;p4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09" name="Google Shape;1209;p4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1" name="Google Shape;1211;p4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2" name="Google Shape;1212;p4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4" name="Google Shape;1214;p4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15" name="Google Shape;1215;p4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7" name="Google Shape;1217;p4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45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9" name="Google Shape;1219;p4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1" name="Google Shape;1221;p46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222" name="Google Shape;1222;p46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223" name="Google Shape;1223;p4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6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6" name="Google Shape;1226;p46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227" name="Google Shape;1227;p46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6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6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0" name="Google Shape;1230;p46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1" name="Google Shape;1231;p46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6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33" name="Google Shape;1233;p46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4" name="Google Shape;1234;p4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6" name="Google Shape;1236;p4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37" name="Google Shape;1237;p4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9" name="Google Shape;1239;p4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0" name="Google Shape;1240;p47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41" name="Google Shape;1241;p47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42" name="Google Shape;1242;p4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4" name="Google Shape;1244;p48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245" name="Google Shape;1245;p4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7" name="Google Shape;1247;p48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48" name="Google Shape;1248;p4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49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251" name="Google Shape;1251;p49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252" name="Google Shape;1252;p4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49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4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6" name="Google Shape;1256;p49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257" name="Google Shape;1257;p4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9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9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2" name="Google Shape;1262;p49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263" name="Google Shape;1263;p4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9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7" name="Google Shape;1267;p4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268" name="Google Shape;1268;p4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1" name="Google Shape;1271;p49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272" name="Google Shape;1272;p49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9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49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49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49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7" name="Google Shape;1277;p4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278" name="Google Shape;1278;p49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9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9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9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2" name="Google Shape;1282;p49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283" name="Google Shape;1283;p49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49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9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6" name="Google Shape;1286;p49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287" name="Google Shape;1287;p4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9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49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49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9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2" name="Google Shape;1292;p49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293" name="Google Shape;1293;p49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49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49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49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7" name="Google Shape;1297;p4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298" name="Google Shape;1298;p49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9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49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49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2" name="Google Shape;1302;p49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303" name="Google Shape;1303;p49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49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9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6" name="Google Shape;1306;p49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307" name="Google Shape;1307;p4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49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49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49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1" name="Google Shape;1311;p49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1312" name="Google Shape;1312;p49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49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49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49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6" name="Google Shape;1316;p49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1317" name="Google Shape;1317;p4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49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49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49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49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2" name="Google Shape;1322;p49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1323" name="Google Shape;1323;p49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49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49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49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7" name="Google Shape;1327;p4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1328" name="Google Shape;1328;p49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49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49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1" name="Google Shape;1331;p49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1332" name="Google Shape;1332;p49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9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9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49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6" name="Google Shape;1336;p49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1337" name="Google Shape;1337;p4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9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9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9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9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2" name="Google Shape;1342;p49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1343" name="Google Shape;1343;p49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9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9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49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7" name="Google Shape;1347;p4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1348" name="Google Shape;1348;p49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49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49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1" name="Google Shape;1351;p49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1352" name="Google Shape;1352;p49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49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49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49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49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7" name="Google Shape;1357;p4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1358" name="Google Shape;1358;p49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49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49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49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2" name="Google Shape;1362;p49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1363" name="Google Shape;1363;p49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9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9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9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4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1368" name="Google Shape;1368;p49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9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9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1" name="Google Shape;1371;p49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1372" name="Google Shape;1372;p49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9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49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49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76" name="Google Shape;1376;p49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7" name="Google Shape;1377;p49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8" name="Google Shape;1378;p4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5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2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926" name="Google Shape;926;p28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Light"/>
              <a:buChar char="⬢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Light"/>
              <a:buChar char="⬡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Light"/>
              <a:buChar char="⬡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●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○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■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●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○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Light"/>
              <a:buChar char="■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  <p:sp>
        <p:nvSpPr>
          <p:cNvPr id="927" name="Google Shape;927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1115" name="Google Shape;1115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116" name="Google Shape;1116;p3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" Target="slide22.xm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6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55.png"/><Relationship Id="rId4" Type="http://schemas.openxmlformats.org/officeDocument/2006/relationships/slide" Target="slide6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.png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5.xml"/><Relationship Id="rId4" Type="http://schemas.openxmlformats.org/officeDocument/2006/relationships/slide" Target="slide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0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51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tamaran ExtraBold"/>
                <a:ea typeface="Catamaran ExtraBold"/>
                <a:cs typeface="Catamaran ExtraBold"/>
                <a:sym typeface="Catamaran ExtraBold"/>
              </a:rPr>
              <a:t>Revue de Projet Finale</a:t>
            </a:r>
            <a:br>
              <a:rPr lang="fr"/>
            </a:br>
            <a:r>
              <a:rPr lang="fr" sz="3200">
                <a:latin typeface="Catamaran Light"/>
                <a:ea typeface="Catamaran Light"/>
                <a:cs typeface="Catamaran Light"/>
                <a:sym typeface="Catamaran Light"/>
              </a:rPr>
              <a:t>Projet Luminaire</a:t>
            </a:r>
            <a:endParaRPr sz="32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386" name="Google Shape;1386;p51"/>
          <p:cNvSpPr txBox="1">
            <a:spLocks noGrp="1"/>
          </p:cNvSpPr>
          <p:nvPr>
            <p:ph type="ctrTitle"/>
          </p:nvPr>
        </p:nvSpPr>
        <p:spPr>
          <a:xfrm>
            <a:off x="707400" y="3533824"/>
            <a:ext cx="77292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 dirty="0">
                <a:latin typeface="Catamaran"/>
                <a:ea typeface="Catamaran"/>
                <a:cs typeface="Catamaran"/>
                <a:sym typeface="Catamaran"/>
              </a:rPr>
              <a:t>Maxence x</a:t>
            </a:r>
            <a:endParaRPr sz="2100" dirty="0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 dirty="0">
                <a:latin typeface="Catamaran"/>
                <a:ea typeface="Catamaran"/>
                <a:cs typeface="Catamaran"/>
                <a:sym typeface="Catamaran"/>
              </a:rPr>
              <a:t>BTS SN – Lycée x</a:t>
            </a:r>
            <a:endParaRPr sz="2100" dirty="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7" name="Google Shape;145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647700"/>
            <a:ext cx="6991350" cy="38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60"/>
          <p:cNvSpPr/>
          <p:nvPr/>
        </p:nvSpPr>
        <p:spPr>
          <a:xfrm>
            <a:off x="1000800" y="3521500"/>
            <a:ext cx="7142400" cy="1797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60"/>
          <p:cNvSpPr/>
          <p:nvPr/>
        </p:nvSpPr>
        <p:spPr>
          <a:xfrm>
            <a:off x="1000800" y="4316100"/>
            <a:ext cx="7142400" cy="1797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61"/>
          <p:cNvSpPr txBox="1">
            <a:spLocks noGrp="1"/>
          </p:cNvSpPr>
          <p:nvPr>
            <p:ph type="ctrTitle"/>
          </p:nvPr>
        </p:nvSpPr>
        <p:spPr>
          <a:xfrm>
            <a:off x="2305150" y="2884375"/>
            <a:ext cx="68388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des exigences</a:t>
            </a:r>
            <a:endParaRPr/>
          </a:p>
        </p:txBody>
      </p:sp>
      <p:sp>
        <p:nvSpPr>
          <p:cNvPr id="1465" name="Google Shape;1465;p61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4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0" name="Google Shape;147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413" y="152400"/>
            <a:ext cx="566718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63"/>
          <p:cNvSpPr txBox="1">
            <a:spLocks noGrp="1"/>
          </p:cNvSpPr>
          <p:nvPr>
            <p:ph type="ctrTitle"/>
          </p:nvPr>
        </p:nvSpPr>
        <p:spPr>
          <a:xfrm>
            <a:off x="2305150" y="2884375"/>
            <a:ext cx="68388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cas d’utilisation</a:t>
            </a:r>
            <a:endParaRPr/>
          </a:p>
        </p:txBody>
      </p:sp>
      <p:sp>
        <p:nvSpPr>
          <p:cNvPr id="1476" name="Google Shape;1476;p63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5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1" name="Google Shape;148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50" y="152400"/>
            <a:ext cx="8041888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575" y="3563225"/>
            <a:ext cx="1188000" cy="11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1575" y="1848675"/>
            <a:ext cx="1188000" cy="118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4" name="Google Shape;1484;p64"/>
          <p:cNvCxnSpPr>
            <a:stCxn id="1482" idx="0"/>
            <a:endCxn id="1483" idx="2"/>
          </p:cNvCxnSpPr>
          <p:nvPr/>
        </p:nvCxnSpPr>
        <p:spPr>
          <a:xfrm rot="10800000">
            <a:off x="7825575" y="3036725"/>
            <a:ext cx="0" cy="526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65"/>
          <p:cNvSpPr txBox="1">
            <a:spLocks noGrp="1"/>
          </p:cNvSpPr>
          <p:nvPr>
            <p:ph type="ctrTitle"/>
          </p:nvPr>
        </p:nvSpPr>
        <p:spPr>
          <a:xfrm>
            <a:off x="2305150" y="2884375"/>
            <a:ext cx="68388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classe prt.1</a:t>
            </a:r>
            <a:endParaRPr/>
          </a:p>
        </p:txBody>
      </p:sp>
      <p:sp>
        <p:nvSpPr>
          <p:cNvPr id="1490" name="Google Shape;1490;p6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6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" name="Google Shape;14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863" y="152400"/>
            <a:ext cx="452626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67"/>
          <p:cNvSpPr txBox="1">
            <a:spLocks noGrp="1"/>
          </p:cNvSpPr>
          <p:nvPr>
            <p:ph type="ctrTitle"/>
          </p:nvPr>
        </p:nvSpPr>
        <p:spPr>
          <a:xfrm>
            <a:off x="2305150" y="2884375"/>
            <a:ext cx="68388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classe prt.2</a:t>
            </a:r>
            <a:endParaRPr/>
          </a:p>
        </p:txBody>
      </p:sp>
      <p:sp>
        <p:nvSpPr>
          <p:cNvPr id="1501" name="Google Shape;1501;p67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7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6" name="Google Shape;150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25" y="152400"/>
            <a:ext cx="374609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300" y="462775"/>
            <a:ext cx="4048525" cy="42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Google Shape;151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750" y="1559413"/>
            <a:ext cx="4094501" cy="202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52"/>
          <p:cNvSpPr txBox="1">
            <a:spLocks noGrp="1"/>
          </p:cNvSpPr>
          <p:nvPr>
            <p:ph type="ctrTitle" idx="4294967295"/>
          </p:nvPr>
        </p:nvSpPr>
        <p:spPr>
          <a:xfrm>
            <a:off x="0" y="26"/>
            <a:ext cx="9144000" cy="89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200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latin typeface="Catamaran"/>
                <a:ea typeface="Catamaran"/>
                <a:cs typeface="Catamaran"/>
                <a:sym typeface="Catamaran"/>
              </a:rPr>
              <a:t>Sommaire :</a:t>
            </a:r>
            <a:endParaRPr sz="3200" u="sng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92" name="Google Shape;1392;p52"/>
          <p:cNvSpPr txBox="1"/>
          <p:nvPr/>
        </p:nvSpPr>
        <p:spPr>
          <a:xfrm>
            <a:off x="7475" y="1093075"/>
            <a:ext cx="4564500" cy="3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400"/>
              <a:buFont typeface="Catamaran Light"/>
              <a:buChar char="●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Présentation du projet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400"/>
              <a:buFont typeface="Catamaran Light"/>
              <a:buChar char="●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Présentation de mon contrat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7BA0"/>
              </a:buClr>
              <a:buSzPts val="1400"/>
              <a:buFont typeface="Catamaran Light"/>
              <a:buChar char="●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Diagramme de Gantt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7BA0"/>
              </a:buClr>
              <a:buSzPts val="1400"/>
              <a:buFont typeface="Catamaran Light"/>
              <a:buChar char="●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Diagramme des exigences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7BA0"/>
              </a:buClr>
              <a:buSzPts val="1400"/>
              <a:buFont typeface="Catamaran Light"/>
              <a:buChar char="●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Diagramme de cas d’utilisation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7BA0"/>
              </a:buClr>
              <a:buSzPts val="1400"/>
              <a:buFont typeface="Catamaran Light"/>
              <a:buChar char="●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Diagramme de classe prt.1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7BA0"/>
              </a:buClr>
              <a:buSzPts val="1400"/>
              <a:buFont typeface="Catamaran Light"/>
              <a:buChar char="●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Diagramme de classe prt.2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7BA0"/>
              </a:buClr>
              <a:buSzPts val="1400"/>
              <a:buFont typeface="Catamaran Light"/>
              <a:buChar char="●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Tous les fichiers utilisés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7BA0"/>
              </a:buClr>
              <a:buSzPts val="1400"/>
              <a:buFont typeface="Catamaran Light"/>
              <a:buChar char="●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Diagramme de séquence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7BA0"/>
              </a:buClr>
              <a:buSzPts val="1400"/>
              <a:buFont typeface="Catamaran Light"/>
              <a:buChar char="●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Diagramme de thread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400"/>
              <a:buFont typeface="Catamaran Light"/>
              <a:buChar char="●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Page de connexion et BDD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400"/>
              <a:buFont typeface="Catamaran Light"/>
              <a:buChar char="●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Customisation des fenêtres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393" name="Google Shape;1393;p52"/>
          <p:cNvSpPr txBox="1"/>
          <p:nvPr/>
        </p:nvSpPr>
        <p:spPr>
          <a:xfrm>
            <a:off x="4571975" y="1093075"/>
            <a:ext cx="4564500" cy="3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400"/>
              <a:buFont typeface="Catamaran Light"/>
              <a:buChar char="●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Image et Canvas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400"/>
              <a:buFont typeface="Catamaran Light"/>
              <a:buChar char="●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Update automatique des images et labels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400"/>
              <a:buFont typeface="Catamaran Light"/>
              <a:buChar char="●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Les fichiers textes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400"/>
              <a:buFont typeface="Catamaran Light"/>
              <a:buChar char="●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Envoi de mail en cas de panne batterie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400"/>
              <a:buFont typeface="Catamaran Light"/>
              <a:buChar char="●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Envoi de donnée sur TTN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400"/>
              <a:buFont typeface="Catamaran Light"/>
              <a:buChar char="●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Calcul tension, courant et charge batterie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400"/>
              <a:buFont typeface="Catamaran Light"/>
              <a:buChar char="●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Actualiser la barre de progression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400"/>
              <a:buFont typeface="Catamaran Light"/>
              <a:buChar char="●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Allumage progressif avec un slider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400"/>
              <a:buFont typeface="Catamaran Light"/>
              <a:buChar char="●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Afficher l’évolution de la batterie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400"/>
              <a:buFont typeface="Catamaran Light"/>
              <a:buChar char="●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Montage et simulation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400"/>
              <a:buFont typeface="Catamaran Light"/>
              <a:buChar char="●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Mise en place du système et démonstration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400"/>
              <a:buFont typeface="Catamaran Light"/>
              <a:buChar char="●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Questions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7" name="Google Shape;151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25" y="152400"/>
            <a:ext cx="400870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97063"/>
            <a:ext cx="4144975" cy="454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71"/>
          <p:cNvSpPr txBox="1">
            <a:spLocks noGrp="1"/>
          </p:cNvSpPr>
          <p:nvPr>
            <p:ph type="ctrTitle"/>
          </p:nvPr>
        </p:nvSpPr>
        <p:spPr>
          <a:xfrm>
            <a:off x="2305150" y="2884375"/>
            <a:ext cx="68388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Tous les fichiers utilisés</a:t>
            </a:r>
            <a:endParaRPr/>
          </a:p>
        </p:txBody>
      </p:sp>
      <p:sp>
        <p:nvSpPr>
          <p:cNvPr id="1524" name="Google Shape;1524;p71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8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72"/>
          <p:cNvSpPr txBox="1"/>
          <p:nvPr/>
        </p:nvSpPr>
        <p:spPr>
          <a:xfrm>
            <a:off x="0" y="0"/>
            <a:ext cx="57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00FFFF"/>
                </a:solidFill>
                <a:latin typeface="Catamaran Light"/>
                <a:ea typeface="Catamaran Light"/>
                <a:cs typeface="Catamaran Light"/>
                <a:sym typeface="Catamaran Ligh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*link</a:t>
            </a:r>
            <a:r>
              <a:rPr lang="fr">
                <a:solidFill>
                  <a:srgbClr val="00FFFF"/>
                </a:solidFill>
                <a:highlight>
                  <a:schemeClr val="dk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fr">
                <a:highlight>
                  <a:schemeClr val="dk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530" name="Google Shape;153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00" y="152400"/>
            <a:ext cx="5933816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2591" y="847725"/>
            <a:ext cx="1762125" cy="3448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2" name="Google Shape;1532;p72"/>
          <p:cNvCxnSpPr/>
          <p:nvPr/>
        </p:nvCxnSpPr>
        <p:spPr>
          <a:xfrm rot="10800000">
            <a:off x="3294300" y="4155225"/>
            <a:ext cx="64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73"/>
          <p:cNvSpPr txBox="1">
            <a:spLocks noGrp="1"/>
          </p:cNvSpPr>
          <p:nvPr>
            <p:ph type="ctrTitle"/>
          </p:nvPr>
        </p:nvSpPr>
        <p:spPr>
          <a:xfrm>
            <a:off x="2305150" y="2884375"/>
            <a:ext cx="68388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séquence</a:t>
            </a:r>
            <a:endParaRPr/>
          </a:p>
        </p:txBody>
      </p:sp>
      <p:sp>
        <p:nvSpPr>
          <p:cNvPr id="1538" name="Google Shape;1538;p73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9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3" name="Google Shape;154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41463"/>
            <a:ext cx="8839200" cy="4060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8" name="Google Shape;154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94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688" y="152400"/>
            <a:ext cx="68486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8" name="Google Shape;155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3475"/>
            <a:ext cx="8839200" cy="2476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78"/>
          <p:cNvSpPr txBox="1">
            <a:spLocks noGrp="1"/>
          </p:cNvSpPr>
          <p:nvPr>
            <p:ph type="ctrTitle"/>
          </p:nvPr>
        </p:nvSpPr>
        <p:spPr>
          <a:xfrm>
            <a:off x="2305150" y="2884375"/>
            <a:ext cx="68388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thread</a:t>
            </a:r>
            <a:endParaRPr/>
          </a:p>
        </p:txBody>
      </p:sp>
      <p:sp>
        <p:nvSpPr>
          <p:cNvPr id="1564" name="Google Shape;1564;p78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10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9" name="Google Shape;156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775" y="152400"/>
            <a:ext cx="454245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53"/>
          <p:cNvSpPr txBox="1">
            <a:spLocks noGrp="1"/>
          </p:cNvSpPr>
          <p:nvPr>
            <p:ph type="ctrTitle"/>
          </p:nvPr>
        </p:nvSpPr>
        <p:spPr>
          <a:xfrm>
            <a:off x="2305150" y="2884375"/>
            <a:ext cx="68388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projet</a:t>
            </a:r>
            <a:endParaRPr/>
          </a:p>
        </p:txBody>
      </p:sp>
      <p:sp>
        <p:nvSpPr>
          <p:cNvPr id="1399" name="Google Shape;1399;p53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80"/>
          <p:cNvSpPr txBox="1">
            <a:spLocks noGrp="1"/>
          </p:cNvSpPr>
          <p:nvPr>
            <p:ph type="ctrTitle"/>
          </p:nvPr>
        </p:nvSpPr>
        <p:spPr>
          <a:xfrm>
            <a:off x="2305150" y="2884375"/>
            <a:ext cx="68388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Page de connexion</a:t>
            </a:r>
            <a:endParaRPr/>
          </a:p>
        </p:txBody>
      </p:sp>
      <p:sp>
        <p:nvSpPr>
          <p:cNvPr id="1575" name="Google Shape;1575;p80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11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0" name="Google Shape;158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50" y="279700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81"/>
          <p:cNvSpPr txBox="1"/>
          <p:nvPr/>
        </p:nvSpPr>
        <p:spPr>
          <a:xfrm>
            <a:off x="2373350" y="871900"/>
            <a:ext cx="500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Le technicien doit rentrer un identifiant et un mot de passe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pour pouvoir accéder à la page principale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582" name="Google Shape;1582;p81"/>
          <p:cNvSpPr txBox="1"/>
          <p:nvPr/>
        </p:nvSpPr>
        <p:spPr>
          <a:xfrm>
            <a:off x="2530575" y="2499200"/>
            <a:ext cx="1899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Voici à quoi ressemble</a:t>
            </a:r>
            <a:b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</a:b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ma page connexion :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583" name="Google Shape;158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63975"/>
            <a:ext cx="4409624" cy="275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Google Shape;158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60001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60525"/>
            <a:ext cx="3960000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4751" y="98040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4751" y="348852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4276" y="997500"/>
            <a:ext cx="35433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3851" y="3567538"/>
            <a:ext cx="2209800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8" name="Google Shape;159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50" y="164750"/>
            <a:ext cx="3960000" cy="2406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572000" y="1425200"/>
            <a:ext cx="1080000" cy="12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4475" y="3809100"/>
            <a:ext cx="315277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5875" y="2795275"/>
            <a:ext cx="166687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6" name="Google Shape;160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2238"/>
            <a:ext cx="8839200" cy="210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550" y="2682681"/>
            <a:ext cx="2628900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84"/>
          <p:cNvSpPr/>
          <p:nvPr/>
        </p:nvSpPr>
        <p:spPr>
          <a:xfrm>
            <a:off x="2508100" y="1235400"/>
            <a:ext cx="1489800" cy="276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85"/>
          <p:cNvSpPr txBox="1">
            <a:spLocks noGrp="1"/>
          </p:cNvSpPr>
          <p:nvPr>
            <p:ph type="ctrTitle"/>
          </p:nvPr>
        </p:nvSpPr>
        <p:spPr>
          <a:xfrm>
            <a:off x="2305150" y="2884375"/>
            <a:ext cx="68388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Base de donnée locale</a:t>
            </a:r>
            <a:endParaRPr/>
          </a:p>
        </p:txBody>
      </p:sp>
      <p:sp>
        <p:nvSpPr>
          <p:cNvPr id="1614" name="Google Shape;1614;p8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12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9" name="Google Shape;161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700" y="152400"/>
            <a:ext cx="699661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87"/>
          <p:cNvSpPr txBox="1">
            <a:spLocks noGrp="1"/>
          </p:cNvSpPr>
          <p:nvPr>
            <p:ph type="ctrTitle"/>
          </p:nvPr>
        </p:nvSpPr>
        <p:spPr>
          <a:xfrm>
            <a:off x="2305150" y="2884375"/>
            <a:ext cx="68388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Customisation des fenêtres</a:t>
            </a:r>
            <a:endParaRPr/>
          </a:p>
        </p:txBody>
      </p:sp>
      <p:sp>
        <p:nvSpPr>
          <p:cNvPr id="1625" name="Google Shape;1625;p87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13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0" name="Google Shape;163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88" y="549225"/>
            <a:ext cx="573405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8850" y="152400"/>
            <a:ext cx="232288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438" y="3508150"/>
            <a:ext cx="2447925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89"/>
          <p:cNvSpPr txBox="1">
            <a:spLocks noGrp="1"/>
          </p:cNvSpPr>
          <p:nvPr>
            <p:ph type="ctrTitle"/>
          </p:nvPr>
        </p:nvSpPr>
        <p:spPr>
          <a:xfrm>
            <a:off x="2305150" y="2884375"/>
            <a:ext cx="68388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Image et Canvas</a:t>
            </a:r>
            <a:endParaRPr/>
          </a:p>
        </p:txBody>
      </p:sp>
      <p:sp>
        <p:nvSpPr>
          <p:cNvPr id="1638" name="Google Shape;1638;p89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14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Google Shape;14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400" y="422650"/>
            <a:ext cx="1749075" cy="48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625" y="3925375"/>
            <a:ext cx="1218125" cy="121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54"/>
          <p:cNvSpPr txBox="1"/>
          <p:nvPr/>
        </p:nvSpPr>
        <p:spPr>
          <a:xfrm>
            <a:off x="224625" y="1401900"/>
            <a:ext cx="61392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 Light"/>
              <a:buChar char="➔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Un lampadaire solaire dit “SmartLight” de l’entreprise Fonroche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 Light"/>
              <a:buChar char="➔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Lampadaire 100% solaire ne nécessitant pas de raccordement EDF ni de creuser des tranchés ou d’armoire électrique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 Light"/>
              <a:buChar char="➔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Puissance du luminaire de 60W et puissance photovoltaïque de 190W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 Light"/>
              <a:buChar char="➔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Éclairage automatique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 Light"/>
              <a:buChar char="➔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Écran tactile sur le luminaire pour la maintenance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3" name="Google Shape;1643;p90"/>
          <p:cNvPicPr preferRelativeResize="0"/>
          <p:nvPr/>
        </p:nvPicPr>
        <p:blipFill rotWithShape="1">
          <a:blip r:embed="rId3">
            <a:alphaModFix/>
          </a:blip>
          <a:srcRect r="63357" b="76684"/>
          <a:stretch/>
        </p:blipFill>
        <p:spPr>
          <a:xfrm>
            <a:off x="624100" y="805100"/>
            <a:ext cx="2385650" cy="9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3146387" y="1104575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100" y="2339725"/>
            <a:ext cx="612457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Google Shape;1646;p90"/>
          <p:cNvSpPr txBox="1"/>
          <p:nvPr/>
        </p:nvSpPr>
        <p:spPr>
          <a:xfrm>
            <a:off x="3142050" y="3795850"/>
            <a:ext cx="2859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FRAMES ≠ CANVAS</a:t>
            </a:r>
            <a:endParaRPr sz="21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91"/>
          <p:cNvSpPr txBox="1">
            <a:spLocks noGrp="1"/>
          </p:cNvSpPr>
          <p:nvPr>
            <p:ph type="ctrTitle"/>
          </p:nvPr>
        </p:nvSpPr>
        <p:spPr>
          <a:xfrm>
            <a:off x="2305150" y="2884375"/>
            <a:ext cx="68388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Update automatique des images et labels</a:t>
            </a:r>
            <a:endParaRPr/>
          </a:p>
        </p:txBody>
      </p:sp>
      <p:sp>
        <p:nvSpPr>
          <p:cNvPr id="1652" name="Google Shape;1652;p91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15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7" name="Google Shape;165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263" y="643275"/>
            <a:ext cx="6211474" cy="38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8" name="Google Shape;1658;p92"/>
          <p:cNvSpPr/>
          <p:nvPr/>
        </p:nvSpPr>
        <p:spPr>
          <a:xfrm>
            <a:off x="4220875" y="1725750"/>
            <a:ext cx="855300" cy="846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92"/>
          <p:cNvSpPr/>
          <p:nvPr/>
        </p:nvSpPr>
        <p:spPr>
          <a:xfrm>
            <a:off x="2733650" y="1391500"/>
            <a:ext cx="597900" cy="532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92"/>
          <p:cNvSpPr/>
          <p:nvPr/>
        </p:nvSpPr>
        <p:spPr>
          <a:xfrm>
            <a:off x="2733650" y="2008075"/>
            <a:ext cx="597900" cy="532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92"/>
          <p:cNvSpPr/>
          <p:nvPr/>
        </p:nvSpPr>
        <p:spPr>
          <a:xfrm>
            <a:off x="2733650" y="2571750"/>
            <a:ext cx="597900" cy="532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92"/>
          <p:cNvSpPr/>
          <p:nvPr/>
        </p:nvSpPr>
        <p:spPr>
          <a:xfrm>
            <a:off x="2232550" y="3069050"/>
            <a:ext cx="934500" cy="532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92"/>
          <p:cNvSpPr/>
          <p:nvPr/>
        </p:nvSpPr>
        <p:spPr>
          <a:xfrm>
            <a:off x="4878050" y="1280250"/>
            <a:ext cx="392700" cy="226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92"/>
          <p:cNvSpPr/>
          <p:nvPr/>
        </p:nvSpPr>
        <p:spPr>
          <a:xfrm>
            <a:off x="6295750" y="1725750"/>
            <a:ext cx="726900" cy="684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13" y="474350"/>
            <a:ext cx="612457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725" y="1062875"/>
            <a:ext cx="4048175" cy="393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1" name="Google Shape;1671;p93"/>
          <p:cNvSpPr txBox="1"/>
          <p:nvPr/>
        </p:nvSpPr>
        <p:spPr>
          <a:xfrm>
            <a:off x="6011950" y="2156100"/>
            <a:ext cx="1871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La fonction after () pour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update mes labels et canvas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94"/>
          <p:cNvSpPr txBox="1">
            <a:spLocks noGrp="1"/>
          </p:cNvSpPr>
          <p:nvPr>
            <p:ph type="ctrTitle"/>
          </p:nvPr>
        </p:nvSpPr>
        <p:spPr>
          <a:xfrm>
            <a:off x="2305150" y="2884375"/>
            <a:ext cx="68388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fichiers textes pour écrire et stocker des données</a:t>
            </a:r>
            <a:endParaRPr/>
          </a:p>
        </p:txBody>
      </p:sp>
      <p:sp>
        <p:nvSpPr>
          <p:cNvPr id="1677" name="Google Shape;1677;p94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16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95"/>
          <p:cNvSpPr txBox="1"/>
          <p:nvPr/>
        </p:nvSpPr>
        <p:spPr>
          <a:xfrm>
            <a:off x="0" y="0"/>
            <a:ext cx="57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00FFFF"/>
                </a:solidFill>
                <a:latin typeface="Catamaran Light"/>
                <a:ea typeface="Catamaran Light"/>
                <a:cs typeface="Catamaran Light"/>
                <a:sym typeface="Catamaran Ligh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*link</a:t>
            </a:r>
            <a:r>
              <a:rPr lang="fr">
                <a:solidFill>
                  <a:srgbClr val="00FFFF"/>
                </a:solidFill>
                <a:highlight>
                  <a:schemeClr val="dk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fr">
                <a:highlight>
                  <a:schemeClr val="dk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683" name="Google Shape;1683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050" y="571675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4200" y="571675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5" name="Google Shape;1685;p95"/>
          <p:cNvSpPr txBox="1"/>
          <p:nvPr/>
        </p:nvSpPr>
        <p:spPr>
          <a:xfrm>
            <a:off x="2251150" y="2463200"/>
            <a:ext cx="155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DATA_GRAPH.txt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686" name="Google Shape;1686;p95"/>
          <p:cNvSpPr txBox="1"/>
          <p:nvPr/>
        </p:nvSpPr>
        <p:spPr>
          <a:xfrm>
            <a:off x="5580400" y="2463200"/>
            <a:ext cx="13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log.txt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687" name="Google Shape;1687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950" y="20317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928000" y="20317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7875" y="3471125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6600" y="3254000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96"/>
          <p:cNvSpPr txBox="1"/>
          <p:nvPr/>
        </p:nvSpPr>
        <p:spPr>
          <a:xfrm>
            <a:off x="429400" y="374325"/>
            <a:ext cx="228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DATA_GRAPH.txt :</a:t>
            </a:r>
            <a:endParaRPr sz="1800" u="sng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696" name="Google Shape;169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1650" y="1609725"/>
            <a:ext cx="2638425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Google Shape;1697;p96"/>
          <p:cNvSpPr txBox="1"/>
          <p:nvPr/>
        </p:nvSpPr>
        <p:spPr>
          <a:xfrm>
            <a:off x="0" y="0"/>
            <a:ext cx="57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00FFFF"/>
                </a:solidFill>
                <a:latin typeface="Catamaran Light"/>
                <a:ea typeface="Catamaran Light"/>
                <a:cs typeface="Catamaran Light"/>
                <a:sym typeface="Catamaran Ligh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*link</a:t>
            </a:r>
            <a:r>
              <a:rPr lang="fr">
                <a:solidFill>
                  <a:srgbClr val="00FFFF"/>
                </a:solidFill>
                <a:highlight>
                  <a:schemeClr val="dk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  </a:t>
            </a:r>
            <a:endParaRPr>
              <a:solidFill>
                <a:srgbClr val="00FFFF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698" name="Google Shape;1698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100" y="1595438"/>
            <a:ext cx="5686425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97"/>
          <p:cNvSpPr txBox="1">
            <a:spLocks noGrp="1"/>
          </p:cNvSpPr>
          <p:nvPr>
            <p:ph type="ctrTitle"/>
          </p:nvPr>
        </p:nvSpPr>
        <p:spPr>
          <a:xfrm>
            <a:off x="2305150" y="2884375"/>
            <a:ext cx="68388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Envoi de mail en cas de panne batterie</a:t>
            </a:r>
            <a:endParaRPr/>
          </a:p>
        </p:txBody>
      </p:sp>
      <p:sp>
        <p:nvSpPr>
          <p:cNvPr id="1704" name="Google Shape;1704;p97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17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9" name="Google Shape;170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00" y="895350"/>
            <a:ext cx="3609975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450" y="1164440"/>
            <a:ext cx="4463359" cy="28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1" name="Google Shape;1711;p98"/>
          <p:cNvSpPr txBox="1"/>
          <p:nvPr/>
        </p:nvSpPr>
        <p:spPr>
          <a:xfrm>
            <a:off x="429400" y="374325"/>
            <a:ext cx="103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log.txt : </a:t>
            </a:r>
            <a:endParaRPr sz="1800" u="sng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6" name="Google Shape;171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75" y="1100138"/>
            <a:ext cx="3486150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350" y="152400"/>
            <a:ext cx="35814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488" y="2253350"/>
            <a:ext cx="4931123" cy="2551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55"/>
          <p:cNvSpPr txBox="1">
            <a:spLocks noGrp="1"/>
          </p:cNvSpPr>
          <p:nvPr>
            <p:ph type="title" idx="4294967295"/>
          </p:nvPr>
        </p:nvSpPr>
        <p:spPr>
          <a:xfrm>
            <a:off x="1566750" y="64135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Les techniciens et leur contrat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12" name="Google Shape;1412;p55"/>
          <p:cNvSpPr txBox="1"/>
          <p:nvPr/>
        </p:nvSpPr>
        <p:spPr>
          <a:xfrm>
            <a:off x="7841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Romain x</a:t>
            </a:r>
            <a:br>
              <a:rPr lang="fr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</a:br>
            <a:r>
              <a:rPr lang="fr" sz="8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PyQt</a:t>
            </a:r>
            <a:endParaRPr sz="8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fr" sz="9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Gestion d’une application distante avec connexion à une BDD</a:t>
            </a:r>
            <a:endParaRPr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13" name="Google Shape;1413;p55"/>
          <p:cNvSpPr txBox="1"/>
          <p:nvPr/>
        </p:nvSpPr>
        <p:spPr>
          <a:xfrm>
            <a:off x="27638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Maxence x</a:t>
            </a:r>
            <a:br>
              <a:rPr lang="fr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</a:br>
            <a:r>
              <a:rPr lang="fr" sz="8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Tkinter</a:t>
            </a:r>
            <a:endParaRPr sz="8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fr" sz="9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Gestion du luminaire via un écran tactile connecté à une Raspberry</a:t>
            </a:r>
            <a:endParaRPr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14" name="Google Shape;1414;p55"/>
          <p:cNvSpPr txBox="1"/>
          <p:nvPr/>
        </p:nvSpPr>
        <p:spPr>
          <a:xfrm>
            <a:off x="47435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Kanouni x</a:t>
            </a:r>
            <a:br>
              <a:rPr lang="fr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</a:br>
            <a:r>
              <a:rPr lang="fr" sz="8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Electronique</a:t>
            </a:r>
            <a:endParaRPr sz="8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fr" sz="9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Gestion du luminaire avec des sondes et des modules</a:t>
            </a:r>
            <a:endParaRPr sz="9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15" name="Google Shape;1415;p55"/>
          <p:cNvSpPr txBox="1"/>
          <p:nvPr/>
        </p:nvSpPr>
        <p:spPr>
          <a:xfrm>
            <a:off x="67233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Faris x</a:t>
            </a:r>
            <a:br>
              <a:rPr lang="fr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</a:br>
            <a:r>
              <a:rPr lang="fr" sz="8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Lora, TTN et BDD</a:t>
            </a:r>
            <a:endParaRPr sz="8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fr" sz="9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Récupération des informations du luminaire et stocker les données sur une BDD</a:t>
            </a:r>
            <a:endParaRPr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416" name="Google Shape;141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88" y="1700938"/>
            <a:ext cx="1607276" cy="160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800" y="1700925"/>
            <a:ext cx="1607276" cy="160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525" y="1700925"/>
            <a:ext cx="1607276" cy="160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4263" y="1700950"/>
            <a:ext cx="1607276" cy="160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00"/>
          <p:cNvSpPr txBox="1">
            <a:spLocks noGrp="1"/>
          </p:cNvSpPr>
          <p:nvPr>
            <p:ph type="ctrTitle"/>
          </p:nvPr>
        </p:nvSpPr>
        <p:spPr>
          <a:xfrm>
            <a:off x="2305150" y="2884375"/>
            <a:ext cx="68388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Envoi de donnée sur TTN</a:t>
            </a:r>
            <a:endParaRPr/>
          </a:p>
        </p:txBody>
      </p:sp>
      <p:sp>
        <p:nvSpPr>
          <p:cNvPr id="1724" name="Google Shape;1724;p100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18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9" name="Google Shape;172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1462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9425" y="152400"/>
            <a:ext cx="5972174" cy="4244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063" y="1471050"/>
            <a:ext cx="1607276" cy="160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01"/>
          <p:cNvSpPr txBox="1"/>
          <p:nvPr/>
        </p:nvSpPr>
        <p:spPr>
          <a:xfrm>
            <a:off x="705975" y="3126925"/>
            <a:ext cx="160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Partie de Faris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102"/>
          <p:cNvSpPr txBox="1">
            <a:spLocks noGrp="1"/>
          </p:cNvSpPr>
          <p:nvPr>
            <p:ph type="ctrTitle"/>
          </p:nvPr>
        </p:nvSpPr>
        <p:spPr>
          <a:xfrm>
            <a:off x="2305150" y="2884375"/>
            <a:ext cx="68388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Calcul tension, courant et % 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charge de la batterie</a:t>
            </a:r>
            <a:endParaRPr/>
          </a:p>
        </p:txBody>
      </p:sp>
      <p:sp>
        <p:nvSpPr>
          <p:cNvPr id="1738" name="Google Shape;1738;p102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19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103"/>
          <p:cNvSpPr txBox="1"/>
          <p:nvPr/>
        </p:nvSpPr>
        <p:spPr>
          <a:xfrm>
            <a:off x="351075" y="114300"/>
            <a:ext cx="342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Module YL-40</a:t>
            </a:r>
            <a:endParaRPr sz="1800" u="sng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744" name="Google Shape;1744;p103"/>
          <p:cNvPicPr preferRelativeResize="0"/>
          <p:nvPr/>
        </p:nvPicPr>
        <p:blipFill rotWithShape="1">
          <a:blip r:embed="rId3">
            <a:alphaModFix/>
          </a:blip>
          <a:srcRect t="22229" b="21451"/>
          <a:stretch/>
        </p:blipFill>
        <p:spPr>
          <a:xfrm>
            <a:off x="351075" y="771150"/>
            <a:ext cx="4838700" cy="27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500" y="2401725"/>
            <a:ext cx="3649425" cy="265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0900" y="2679225"/>
            <a:ext cx="2803549" cy="173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" name="Google Shape;1751;p104"/>
          <p:cNvPicPr preferRelativeResize="0"/>
          <p:nvPr/>
        </p:nvPicPr>
        <p:blipFill rotWithShape="1">
          <a:blip r:embed="rId3">
            <a:alphaModFix/>
          </a:blip>
          <a:srcRect l="1480" r="-1480"/>
          <a:stretch/>
        </p:blipFill>
        <p:spPr>
          <a:xfrm>
            <a:off x="351075" y="583750"/>
            <a:ext cx="4400550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Google Shape;1752;p104"/>
          <p:cNvSpPr txBox="1"/>
          <p:nvPr/>
        </p:nvSpPr>
        <p:spPr>
          <a:xfrm>
            <a:off x="351075" y="114300"/>
            <a:ext cx="342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Calcul tension et courant :</a:t>
            </a:r>
            <a:endParaRPr sz="1800" u="sng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753" name="Google Shape;1753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200" y="583750"/>
            <a:ext cx="33909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6388" y="3355525"/>
            <a:ext cx="343852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105"/>
          <p:cNvSpPr txBox="1"/>
          <p:nvPr/>
        </p:nvSpPr>
        <p:spPr>
          <a:xfrm>
            <a:off x="351075" y="466175"/>
            <a:ext cx="342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Calcul charge batterie :</a:t>
            </a:r>
            <a:endParaRPr sz="1800" u="sng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760" name="Google Shape;176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75" y="1819275"/>
            <a:ext cx="4533900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1" name="Google Shape;1761;p105"/>
          <p:cNvSpPr txBox="1"/>
          <p:nvPr/>
        </p:nvSpPr>
        <p:spPr>
          <a:xfrm>
            <a:off x="4978200" y="2247750"/>
            <a:ext cx="3886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charge batterie = (tension de la batterie / différence de voltage) * 100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106"/>
          <p:cNvSpPr txBox="1">
            <a:spLocks noGrp="1"/>
          </p:cNvSpPr>
          <p:nvPr>
            <p:ph type="ctrTitle"/>
          </p:nvPr>
        </p:nvSpPr>
        <p:spPr>
          <a:xfrm>
            <a:off x="2305150" y="2365850"/>
            <a:ext cx="6838800" cy="183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Actualiser la barre de progression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		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Allumage progressif avec un slider</a:t>
            </a:r>
            <a:endParaRPr/>
          </a:p>
        </p:txBody>
      </p:sp>
      <p:sp>
        <p:nvSpPr>
          <p:cNvPr id="1767" name="Google Shape;1767;p106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20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07"/>
          <p:cNvSpPr txBox="1"/>
          <p:nvPr/>
        </p:nvSpPr>
        <p:spPr>
          <a:xfrm>
            <a:off x="321925" y="191825"/>
            <a:ext cx="342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Barre de progression :</a:t>
            </a:r>
            <a:endParaRPr sz="1800" u="sng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773" name="Google Shape;1773;p107"/>
          <p:cNvSpPr txBox="1"/>
          <p:nvPr/>
        </p:nvSpPr>
        <p:spPr>
          <a:xfrm>
            <a:off x="291975" y="2063575"/>
            <a:ext cx="342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Allumage avec slider :</a:t>
            </a:r>
            <a:endParaRPr sz="1800" u="sng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774" name="Google Shape;177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00" y="819925"/>
            <a:ext cx="31432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500" y="2789950"/>
            <a:ext cx="184785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00" y="3454125"/>
            <a:ext cx="33242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550" y="1131750"/>
            <a:ext cx="2880000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108"/>
          <p:cNvSpPr txBox="1">
            <a:spLocks noGrp="1"/>
          </p:cNvSpPr>
          <p:nvPr>
            <p:ph type="ctrTitle"/>
          </p:nvPr>
        </p:nvSpPr>
        <p:spPr>
          <a:xfrm>
            <a:off x="2305150" y="2884375"/>
            <a:ext cx="68388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Afficher l’évolution de la batterie</a:t>
            </a:r>
            <a:endParaRPr/>
          </a:p>
        </p:txBody>
      </p:sp>
      <p:sp>
        <p:nvSpPr>
          <p:cNvPr id="1783" name="Google Shape;1783;p108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21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8" name="Google Shape;178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3850"/>
            <a:ext cx="3590925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250" y="3454125"/>
            <a:ext cx="25050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5725" y="20317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0475" y="1447800"/>
            <a:ext cx="3798750" cy="23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56"/>
          <p:cNvSpPr txBox="1">
            <a:spLocks noGrp="1"/>
          </p:cNvSpPr>
          <p:nvPr>
            <p:ph type="ctrTitle"/>
          </p:nvPr>
        </p:nvSpPr>
        <p:spPr>
          <a:xfrm>
            <a:off x="2305150" y="2884375"/>
            <a:ext cx="68388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de mon contrat</a:t>
            </a:r>
            <a:endParaRPr/>
          </a:p>
        </p:txBody>
      </p:sp>
      <p:sp>
        <p:nvSpPr>
          <p:cNvPr id="1425" name="Google Shape;1425;p56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6" name="Google Shape;179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663" y="852488"/>
            <a:ext cx="3114675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7" name="Google Shape;1797;p110"/>
          <p:cNvSpPr txBox="1"/>
          <p:nvPr/>
        </p:nvSpPr>
        <p:spPr>
          <a:xfrm>
            <a:off x="0" y="0"/>
            <a:ext cx="57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00FFFF"/>
                </a:solidFill>
                <a:latin typeface="Catamaran Light"/>
                <a:ea typeface="Catamaran Light"/>
                <a:cs typeface="Catamaran Light"/>
                <a:sym typeface="Catamaran Ligh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*link</a:t>
            </a:r>
            <a:r>
              <a:rPr lang="fr">
                <a:solidFill>
                  <a:srgbClr val="00FFFF"/>
                </a:solidFill>
                <a:highlight>
                  <a:schemeClr val="dk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  </a:t>
            </a:r>
            <a:endParaRPr>
              <a:solidFill>
                <a:srgbClr val="00FFFF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111"/>
          <p:cNvSpPr txBox="1">
            <a:spLocks noGrp="1"/>
          </p:cNvSpPr>
          <p:nvPr>
            <p:ph type="ctrTitle"/>
          </p:nvPr>
        </p:nvSpPr>
        <p:spPr>
          <a:xfrm>
            <a:off x="2305150" y="2884375"/>
            <a:ext cx="68388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Montage et simulation</a:t>
            </a:r>
            <a:endParaRPr/>
          </a:p>
        </p:txBody>
      </p:sp>
      <p:sp>
        <p:nvSpPr>
          <p:cNvPr id="1803" name="Google Shape;1803;p111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22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8" name="Google Shape;180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88" y="302488"/>
            <a:ext cx="4667250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2"/>
          <p:cNvPicPr preferRelativeResize="0"/>
          <p:nvPr/>
        </p:nvPicPr>
        <p:blipFill rotWithShape="1">
          <a:blip r:embed="rId4">
            <a:alphaModFix/>
          </a:blip>
          <a:srcRect t="12284" b="19544"/>
          <a:stretch/>
        </p:blipFill>
        <p:spPr>
          <a:xfrm>
            <a:off x="5455838" y="331075"/>
            <a:ext cx="3381375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0" name="Google Shape;1810;p112"/>
          <p:cNvSpPr txBox="1"/>
          <p:nvPr/>
        </p:nvSpPr>
        <p:spPr>
          <a:xfrm>
            <a:off x="1003250" y="3713500"/>
            <a:ext cx="6034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 Light"/>
              <a:buChar char="-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Simulation de la batterie avec un potentiomètre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 Light"/>
              <a:buChar char="-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Simulation du courant dans la LED avec un potentiomètre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 Light"/>
              <a:buChar char="-"/>
            </a:pPr>
            <a:r>
              <a:rPr lang="fr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Simulation de l’éclairage avec une LED</a:t>
            </a:r>
            <a:endParaRPr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113"/>
          <p:cNvSpPr txBox="1">
            <a:spLocks noGrp="1"/>
          </p:cNvSpPr>
          <p:nvPr>
            <p:ph type="ctrTitle"/>
          </p:nvPr>
        </p:nvSpPr>
        <p:spPr>
          <a:xfrm>
            <a:off x="2305150" y="2884375"/>
            <a:ext cx="68388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Mise en place du système et démonstration</a:t>
            </a:r>
            <a:endParaRPr/>
          </a:p>
        </p:txBody>
      </p:sp>
      <p:sp>
        <p:nvSpPr>
          <p:cNvPr id="1816" name="Google Shape;1816;p113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23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114"/>
          <p:cNvSpPr txBox="1">
            <a:spLocks noGrp="1"/>
          </p:cNvSpPr>
          <p:nvPr>
            <p:ph type="ctrTitle" idx="4294967295"/>
          </p:nvPr>
        </p:nvSpPr>
        <p:spPr>
          <a:xfrm>
            <a:off x="2793750" y="982700"/>
            <a:ext cx="3556500" cy="9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/>
              <a:t>Des Questions ?</a:t>
            </a:r>
            <a:endParaRPr sz="3300"/>
          </a:p>
        </p:txBody>
      </p:sp>
      <p:pic>
        <p:nvPicPr>
          <p:cNvPr id="1822" name="Google Shape;182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875" y="2321425"/>
            <a:ext cx="1856250" cy="18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7"/>
          <p:cNvSpPr txBox="1"/>
          <p:nvPr/>
        </p:nvSpPr>
        <p:spPr>
          <a:xfrm>
            <a:off x="232475" y="2029475"/>
            <a:ext cx="2328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Création d’une fenêtre graphique pour la maintenance du luminaire</a:t>
            </a:r>
            <a:endParaRPr sz="13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431" name="Google Shape;1431;p57"/>
          <p:cNvSpPr txBox="1"/>
          <p:nvPr/>
        </p:nvSpPr>
        <p:spPr>
          <a:xfrm>
            <a:off x="3377900" y="2174450"/>
            <a:ext cx="2328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Création d’un fenêtre qui s’actualise toute seule</a:t>
            </a:r>
            <a:endParaRPr sz="13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1432" name="Google Shape;14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000" y="144750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625" y="144750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7913" y="2676575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4300" y="2759450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7375" y="144750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57"/>
          <p:cNvSpPr txBox="1"/>
          <p:nvPr/>
        </p:nvSpPr>
        <p:spPr>
          <a:xfrm>
            <a:off x="6583225" y="2129525"/>
            <a:ext cx="2328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Récupération de la tension de la batterie est courant dans les LEDs</a:t>
            </a:r>
            <a:endParaRPr sz="13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438" name="Google Shape;1438;p57"/>
          <p:cNvSpPr txBox="1"/>
          <p:nvPr/>
        </p:nvSpPr>
        <p:spPr>
          <a:xfrm>
            <a:off x="1920150" y="4558500"/>
            <a:ext cx="2328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Interaction avec la fenêtre graphique via un écran tactile</a:t>
            </a:r>
            <a:endParaRPr sz="13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439" name="Google Shape;1439;p57"/>
          <p:cNvSpPr txBox="1"/>
          <p:nvPr/>
        </p:nvSpPr>
        <p:spPr>
          <a:xfrm>
            <a:off x="5043775" y="4558500"/>
            <a:ext cx="2328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Et tout ca sur une</a:t>
            </a:r>
            <a:br>
              <a:rPr lang="fr" sz="13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</a:br>
            <a:r>
              <a:rPr lang="fr" sz="13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Raspberry Pi…</a:t>
            </a:r>
            <a:endParaRPr sz="13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58"/>
          <p:cNvSpPr txBox="1">
            <a:spLocks noGrp="1"/>
          </p:cNvSpPr>
          <p:nvPr>
            <p:ph type="ctrTitle"/>
          </p:nvPr>
        </p:nvSpPr>
        <p:spPr>
          <a:xfrm>
            <a:off x="2305150" y="2884375"/>
            <a:ext cx="68388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Gantt</a:t>
            </a:r>
            <a:endParaRPr/>
          </a:p>
        </p:txBody>
      </p:sp>
      <p:sp>
        <p:nvSpPr>
          <p:cNvPr id="1445" name="Google Shape;1445;p58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3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86B6"/>
        </a:solidFill>
        <a:effectLst/>
      </p:bgPr>
    </p:bg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0" name="Google Shape;145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176213"/>
            <a:ext cx="6991350" cy="47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59"/>
          <p:cNvSpPr/>
          <p:nvPr/>
        </p:nvSpPr>
        <p:spPr>
          <a:xfrm>
            <a:off x="1010725" y="1272775"/>
            <a:ext cx="7142400" cy="1797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59"/>
          <p:cNvSpPr/>
          <p:nvPr/>
        </p:nvSpPr>
        <p:spPr>
          <a:xfrm>
            <a:off x="1010725" y="3177100"/>
            <a:ext cx="7142400" cy="1797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aliard template">
  <a:themeElements>
    <a:clrScheme name="Custom 347">
      <a:dk1>
        <a:srgbClr val="34373D"/>
      </a:dk1>
      <a:lt1>
        <a:srgbClr val="FFFFFF"/>
      </a:lt1>
      <a:dk2>
        <a:srgbClr val="CDD2DB"/>
      </a:dk2>
      <a:lt2>
        <a:srgbClr val="6A7486"/>
      </a:lt2>
      <a:accent1>
        <a:srgbClr val="465573"/>
      </a:accent1>
      <a:accent2>
        <a:srgbClr val="6E86B6"/>
      </a:accent2>
      <a:accent3>
        <a:srgbClr val="ACBFE6"/>
      </a:accent3>
      <a:accent4>
        <a:srgbClr val="91C05E"/>
      </a:accent4>
      <a:accent5>
        <a:srgbClr val="ACCC88"/>
      </a:accent5>
      <a:accent6>
        <a:srgbClr val="E2F8C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558</Words>
  <Application>Microsoft Office PowerPoint</Application>
  <PresentationFormat>Affichage à l'écran (16:9)</PresentationFormat>
  <Paragraphs>122</Paragraphs>
  <Slides>64</Slides>
  <Notes>64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64</vt:i4>
      </vt:variant>
    </vt:vector>
  </HeadingPairs>
  <TitlesOfParts>
    <vt:vector size="77" baseType="lpstr">
      <vt:lpstr>Catamaran</vt:lpstr>
      <vt:lpstr>Titillium Web</vt:lpstr>
      <vt:lpstr>Calibri</vt:lpstr>
      <vt:lpstr>Catamaran ExtraBold</vt:lpstr>
      <vt:lpstr>Titillium Web ExtraLight</vt:lpstr>
      <vt:lpstr>Nunito</vt:lpstr>
      <vt:lpstr>Catamaran Light</vt:lpstr>
      <vt:lpstr>Maven Pro</vt:lpstr>
      <vt:lpstr>Arial</vt:lpstr>
      <vt:lpstr>Simple Light</vt:lpstr>
      <vt:lpstr>Thaliard template</vt:lpstr>
      <vt:lpstr>Dauphin template</vt:lpstr>
      <vt:lpstr>Momentum</vt:lpstr>
      <vt:lpstr>Revue de Projet Finale Projet Luminaire</vt:lpstr>
      <vt:lpstr>Sommaire :</vt:lpstr>
      <vt:lpstr>Présentation du projet</vt:lpstr>
      <vt:lpstr>Présentation PowerPoint</vt:lpstr>
      <vt:lpstr>Les techniciens et leur contrat</vt:lpstr>
      <vt:lpstr>Présentation de mon contrat</vt:lpstr>
      <vt:lpstr>Présentation PowerPoint</vt:lpstr>
      <vt:lpstr>Diagramme de Gantt</vt:lpstr>
      <vt:lpstr>Présentation PowerPoint</vt:lpstr>
      <vt:lpstr>Présentation PowerPoint</vt:lpstr>
      <vt:lpstr>Diagramme des exigences</vt:lpstr>
      <vt:lpstr>Présentation PowerPoint</vt:lpstr>
      <vt:lpstr>Diagramme de cas d’utilisation</vt:lpstr>
      <vt:lpstr>Présentation PowerPoint</vt:lpstr>
      <vt:lpstr>Diagramme de classe prt.1</vt:lpstr>
      <vt:lpstr>Présentation PowerPoint</vt:lpstr>
      <vt:lpstr>Diagramme de classe prt.2</vt:lpstr>
      <vt:lpstr>Présentation PowerPoint</vt:lpstr>
      <vt:lpstr>Présentation PowerPoint</vt:lpstr>
      <vt:lpstr>Présentation PowerPoint</vt:lpstr>
      <vt:lpstr>Tous les fichiers utilisés</vt:lpstr>
      <vt:lpstr>Présentation PowerPoint</vt:lpstr>
      <vt:lpstr>Diagramme de séquence</vt:lpstr>
      <vt:lpstr>Présentation PowerPoint</vt:lpstr>
      <vt:lpstr>Présentation PowerPoint</vt:lpstr>
      <vt:lpstr>Présentation PowerPoint</vt:lpstr>
      <vt:lpstr>Présentation PowerPoint</vt:lpstr>
      <vt:lpstr>Diagramme de thread</vt:lpstr>
      <vt:lpstr>Présentation PowerPoint</vt:lpstr>
      <vt:lpstr>Page de connexion</vt:lpstr>
      <vt:lpstr>Présentation PowerPoint</vt:lpstr>
      <vt:lpstr>Présentation PowerPoint</vt:lpstr>
      <vt:lpstr>Présentation PowerPoint</vt:lpstr>
      <vt:lpstr>Présentation PowerPoint</vt:lpstr>
      <vt:lpstr>Base de donnée locale</vt:lpstr>
      <vt:lpstr>Présentation PowerPoint</vt:lpstr>
      <vt:lpstr>Customisation des fenêtres</vt:lpstr>
      <vt:lpstr>Présentation PowerPoint</vt:lpstr>
      <vt:lpstr>Image et Canvas</vt:lpstr>
      <vt:lpstr>Présentation PowerPoint</vt:lpstr>
      <vt:lpstr>Update automatique des images et labels</vt:lpstr>
      <vt:lpstr>Présentation PowerPoint</vt:lpstr>
      <vt:lpstr>Présentation PowerPoint</vt:lpstr>
      <vt:lpstr>Les fichiers textes pour écrire et stocker des données</vt:lpstr>
      <vt:lpstr>Présentation PowerPoint</vt:lpstr>
      <vt:lpstr>Présentation PowerPoint</vt:lpstr>
      <vt:lpstr>Envoi de mail en cas de panne batterie</vt:lpstr>
      <vt:lpstr>Présentation PowerPoint</vt:lpstr>
      <vt:lpstr>Présentation PowerPoint</vt:lpstr>
      <vt:lpstr>Envoi de donnée sur TTN</vt:lpstr>
      <vt:lpstr>Présentation PowerPoint</vt:lpstr>
      <vt:lpstr>Calcul tension, courant et % de la charge de la batterie</vt:lpstr>
      <vt:lpstr>Présentation PowerPoint</vt:lpstr>
      <vt:lpstr>Présentation PowerPoint</vt:lpstr>
      <vt:lpstr>Présentation PowerPoint</vt:lpstr>
      <vt:lpstr>Actualiser la barre de progression        &amp; Allumage progressif avec un slider</vt:lpstr>
      <vt:lpstr>Présentation PowerPoint</vt:lpstr>
      <vt:lpstr>Afficher l’évolution de la batterie</vt:lpstr>
      <vt:lpstr>Présentation PowerPoint</vt:lpstr>
      <vt:lpstr>Présentation PowerPoint</vt:lpstr>
      <vt:lpstr>Montage et simulation</vt:lpstr>
      <vt:lpstr>Présentation PowerPoint</vt:lpstr>
      <vt:lpstr>Mise en place du système et démonstration</vt:lpstr>
      <vt:lpstr>Des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Revue de Projet Finale Projet Luminaire</dc:title>
  <cp:lastModifiedBy>Bonnici</cp:lastModifiedBy>
  <cp:revision>1</cp:revision>
  <dcterms:modified xsi:type="dcterms:W3CDTF">2022-10-29T13:29:47Z</dcterms:modified>
</cp:coreProperties>
</file>